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6" r:id="rId2"/>
    <p:sldId id="275" r:id="rId3"/>
    <p:sldId id="277" r:id="rId4"/>
    <p:sldId id="278" r:id="rId5"/>
    <p:sldId id="279" r:id="rId6"/>
    <p:sldId id="283" r:id="rId7"/>
    <p:sldId id="280" r:id="rId8"/>
    <p:sldId id="282" r:id="rId9"/>
    <p:sldId id="268" r:id="rId10"/>
  </p:sldIdLst>
  <p:sldSz cx="18288000" cy="10287000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E8B62C-C570-70D1-2B42-96DE65078203}" name="Freya Ivy Palmer" initials="FIP" userId="S::fip1c23@soton.ac.uk::fe28edcc-d820-46e0-9894-0d82ea8a190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B0A"/>
    <a:srgbClr val="A7CAAA"/>
    <a:srgbClr val="6A6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52EAE6-DAB8-48A0-939F-33E545AD9D37}" v="136" dt="2024-08-29T17:34:44.9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3" autoAdjust="0"/>
    <p:restoredTop sz="86395"/>
  </p:normalViewPr>
  <p:slideViewPr>
    <p:cSldViewPr snapToGrid="0" snapToObjects="1">
      <p:cViewPr varScale="1">
        <p:scale>
          <a:sx n="66" d="100"/>
          <a:sy n="66" d="100"/>
        </p:scale>
        <p:origin x="144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DD8AA-EFCD-4049-B290-2AD84D79EB78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230F0-8B93-9541-A11C-5C07D4A256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97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Green one from previous </a:t>
            </a:r>
            <a:r>
              <a:rPr lang="en-GB" dirty="0" err="1"/>
              <a:t>pres</a:t>
            </a:r>
            <a:endParaRPr lang="en-GB" dirty="0"/>
          </a:p>
          <a:p>
            <a:r>
              <a:rPr lang="en-GB" dirty="0"/>
              <a:t>This is one pillar of sustainability (environmental) need to consider social, economic, and regulations…. And causalities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809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Green one from previous </a:t>
            </a:r>
            <a:r>
              <a:rPr lang="en-GB" dirty="0" err="1"/>
              <a:t>pres</a:t>
            </a:r>
            <a:endParaRPr lang="en-GB" dirty="0"/>
          </a:p>
          <a:p>
            <a:r>
              <a:rPr lang="en-GB" dirty="0"/>
              <a:t>This is one pillar of sustainability (environmental) need to consider social, economic, and regulations…. And causalities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143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Green one from previous </a:t>
            </a:r>
            <a:r>
              <a:rPr lang="en-GB" dirty="0" err="1"/>
              <a:t>pres</a:t>
            </a:r>
            <a:endParaRPr lang="en-GB" dirty="0"/>
          </a:p>
          <a:p>
            <a:r>
              <a:rPr lang="en-GB" dirty="0"/>
              <a:t>This is one pillar of sustainability (environmental) need to consider social, economic, and regulations…. And causalities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055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Green one from previous </a:t>
            </a:r>
            <a:r>
              <a:rPr lang="en-GB" dirty="0" err="1"/>
              <a:t>pres</a:t>
            </a:r>
            <a:endParaRPr lang="en-GB" dirty="0"/>
          </a:p>
          <a:p>
            <a:r>
              <a:rPr lang="en-GB" dirty="0"/>
              <a:t>This is one pillar of sustainability (environmental) need to consider social, economic, and regulations…. And causalities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928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Tipping point which is carrying capacity – this is the result of the reinforcing feedback which may </a:t>
            </a:r>
            <a:r>
              <a:rPr lang="en-GB" dirty="0" err="1"/>
              <a:t>occuor</a:t>
            </a:r>
            <a:r>
              <a:rPr lang="en-GB" dirty="0"/>
              <a:t> when fishing activity is </a:t>
            </a:r>
            <a:r>
              <a:rPr lang="en-GB" dirty="0" err="1"/>
              <a:t>sooo</a:t>
            </a:r>
            <a:r>
              <a:rPr lang="en-GB" dirty="0"/>
              <a:t> high that the cod population takes a hit and decreases by a </a:t>
            </a:r>
            <a:r>
              <a:rPr lang="en-GB" dirty="0" err="1"/>
              <a:t>loarge</a:t>
            </a:r>
            <a:r>
              <a:rPr lang="en-GB" dirty="0"/>
              <a:t> </a:t>
            </a:r>
            <a:r>
              <a:rPr lang="en-GB" dirty="0" err="1"/>
              <a:t>amountt</a:t>
            </a:r>
            <a:r>
              <a:rPr lang="en-GB" dirty="0"/>
              <a:t> once it reaches a threshold the carrying capacity is changes.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141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Deeper understanding </a:t>
            </a:r>
          </a:p>
          <a:p>
            <a:r>
              <a:rPr lang="en-GB" dirty="0"/>
              <a:t>Can engage with stakeholders to show the varying perspectives within a systems </a:t>
            </a:r>
          </a:p>
          <a:p>
            <a:r>
              <a:rPr lang="en-GB" dirty="0"/>
              <a:t>Good for mixed/multi method based projects as the CLD connections can be supported by qualitative and quantitative data</a:t>
            </a:r>
          </a:p>
          <a:p>
            <a:endParaRPr lang="en-GB" dirty="0"/>
          </a:p>
          <a:p>
            <a:r>
              <a:rPr lang="en-GB" dirty="0"/>
              <a:t>Boundaries are ended relatively early on a systems can get very messy very quickly – they are made iteratively each time getting clearer on the boundaries and what variables/connections answer the problem in question </a:t>
            </a:r>
          </a:p>
          <a:p>
            <a:r>
              <a:rPr lang="en-GB" dirty="0"/>
              <a:t>Can be subjective to persona </a:t>
            </a:r>
            <a:r>
              <a:rPr lang="en-GB" dirty="0" err="1"/>
              <a:t>nd</a:t>
            </a:r>
            <a:r>
              <a:rPr lang="en-GB" dirty="0"/>
              <a:t> time that the CLD is created, systems can change relatively quickly. </a:t>
            </a:r>
          </a:p>
          <a:p>
            <a:r>
              <a:rPr lang="en-GB" dirty="0"/>
              <a:t>The making process is more informative that the final product – why it can be nice to engage with various stakeholders in the design process (if not being done as a literature/scoping tool)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605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take the CLD model further by making in systems modelling software's where you can add data and equations to the variables and connections respectively to produce a model. You can input data into these models or just create based on assumptions</a:t>
            </a:r>
          </a:p>
          <a:p>
            <a:r>
              <a:rPr lang="en-GB" dirty="0"/>
              <a:t>These models create BOT graphs which can show how the measurable variable (stock) varies over time. </a:t>
            </a:r>
          </a:p>
          <a:p>
            <a:r>
              <a:rPr lang="en-GB" dirty="0"/>
              <a:t>This can allow to </a:t>
            </a:r>
            <a:r>
              <a:rPr lang="en-GB" dirty="0" err="1"/>
              <a:t>simations</a:t>
            </a:r>
            <a:r>
              <a:rPr lang="en-GB" dirty="0"/>
              <a:t> to be performed where you can see  how changes to the overall system can impact the stock to produce a better or worse outcome over time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838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81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900946"/>
            <a:ext cx="18288000" cy="7258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81" y="2346960"/>
            <a:ext cx="17198238" cy="3441258"/>
          </a:xfrm>
          <a:prstGeom prst="rect">
            <a:avLst/>
          </a:prstGeom>
        </p:spPr>
        <p:txBody>
          <a:bodyPr anchor="b"/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881" y="5926332"/>
            <a:ext cx="17198238" cy="279094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881" y="582460"/>
            <a:ext cx="7759221" cy="71723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716" y="9374149"/>
            <a:ext cx="1772744" cy="7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911" y="9336405"/>
            <a:ext cx="756084" cy="7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11956" y="9378894"/>
            <a:ext cx="2779533" cy="700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4EC6D5-1C0E-488C-847D-E6BC6FEF3CE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32674" y="9424774"/>
            <a:ext cx="3142857" cy="6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6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66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75CF-FE81-4D4E-AE17-2E927968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2" y="1451654"/>
            <a:ext cx="6613157" cy="1572221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5C69E-D9E2-4945-8D10-0A69C219A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51653"/>
            <a:ext cx="9968337" cy="7783787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FAA12-1017-D24F-BA1C-92103FDAE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882" y="3219268"/>
            <a:ext cx="6613157" cy="601617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299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756D8-B8E7-9243-A2BE-A2440AAEB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51655"/>
            <a:ext cx="9968337" cy="7783785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17FF34-4298-D249-9A85-19BC7674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2" y="1451654"/>
            <a:ext cx="6613157" cy="1572221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F544FF3-EE4A-8745-81B6-51F48CC57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882" y="3219268"/>
            <a:ext cx="6613157" cy="601617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975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900946"/>
            <a:ext cx="18288000" cy="72582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5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4881" y="5926332"/>
            <a:ext cx="17198238" cy="279094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 dirty="0"/>
              <a:t>www.ncrm.ac.uk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881" y="582460"/>
            <a:ext cx="7759221" cy="71723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716" y="9374149"/>
            <a:ext cx="1772744" cy="7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911" y="9336405"/>
            <a:ext cx="756084" cy="7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11956" y="9378894"/>
            <a:ext cx="2779533" cy="7005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8C5519-B7E1-4CE8-98B6-98C6C5A57B5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32674" y="9426134"/>
            <a:ext cx="3142857" cy="6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9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900946"/>
            <a:ext cx="18288000" cy="72582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81" y="2346960"/>
            <a:ext cx="17198238" cy="3441258"/>
          </a:xfrm>
          <a:prstGeom prst="rect">
            <a:avLst/>
          </a:prstGeom>
        </p:spPr>
        <p:txBody>
          <a:bodyPr anchor="b"/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881" y="5926332"/>
            <a:ext cx="17198238" cy="279094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881" y="582460"/>
            <a:ext cx="7759221" cy="71723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716" y="9374149"/>
            <a:ext cx="1772744" cy="7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911" y="9336405"/>
            <a:ext cx="756084" cy="7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11956" y="9378894"/>
            <a:ext cx="2779533" cy="700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20498E-62FC-44C7-A5AE-A35AE88D0EC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32674" y="9424774"/>
            <a:ext cx="3142857" cy="6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3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900946"/>
            <a:ext cx="18288000" cy="72582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81" y="2346960"/>
            <a:ext cx="17198238" cy="3441258"/>
          </a:xfrm>
          <a:prstGeom prst="rect">
            <a:avLst/>
          </a:prstGeom>
        </p:spPr>
        <p:txBody>
          <a:bodyPr anchor="b"/>
          <a:lstStyle>
            <a:lvl1pPr algn="ctr">
              <a:defRPr sz="9000"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881" y="5926332"/>
            <a:ext cx="17198238" cy="279094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accent5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881" y="582460"/>
            <a:ext cx="7759221" cy="71723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716" y="9374149"/>
            <a:ext cx="1772744" cy="7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911" y="9336405"/>
            <a:ext cx="756084" cy="7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11956" y="9378894"/>
            <a:ext cx="2779533" cy="700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C403FE-61E7-4335-AC11-5FAD3B7A0AB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32674" y="9426134"/>
            <a:ext cx="3142857" cy="6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9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900946"/>
            <a:ext cx="18288000" cy="72582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81" y="2346960"/>
            <a:ext cx="17198238" cy="3441258"/>
          </a:xfrm>
          <a:prstGeom prst="rect">
            <a:avLst/>
          </a:prstGeom>
        </p:spPr>
        <p:txBody>
          <a:bodyPr anchor="b"/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881" y="5926332"/>
            <a:ext cx="17198238" cy="279094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881" y="582460"/>
            <a:ext cx="7759221" cy="71723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716" y="9374149"/>
            <a:ext cx="1772744" cy="7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911" y="9336405"/>
            <a:ext cx="756084" cy="7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11956" y="9378894"/>
            <a:ext cx="2779533" cy="7005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083779-71FF-47D9-B8A2-14F68818BA3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32674" y="9426134"/>
            <a:ext cx="3142857" cy="6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0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8D7D-7D49-6149-85A9-790F6302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79188" cy="4980345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164E-B923-E240-9549-3665C48CF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881" y="6472479"/>
            <a:ext cx="17179188" cy="283916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84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70E3-D185-C543-A176-FE39E082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98238" cy="198834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CB8F3-4A2C-DA4D-A16E-D94E78743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635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997A0-490A-784A-A385-F0CA6C76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98238" cy="14594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E3A61-4AAF-E649-B9B9-0ED494C8F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4881" y="3268131"/>
            <a:ext cx="8428452" cy="607398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7FADD-BF12-F941-A7FA-DA0D0D943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95878" y="3268131"/>
            <a:ext cx="8447241" cy="60739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00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B68ED-93B3-CA48-BD14-08002B65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118" y="3268131"/>
            <a:ext cx="8418668" cy="102938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B3630-FA56-C944-829B-CDE580034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118" y="4503999"/>
            <a:ext cx="8418668" cy="48381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61A93-23B8-BE4F-B7AB-D0733A8FA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95878" y="3268131"/>
            <a:ext cx="8452005" cy="102938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F97EC-EC9C-4542-AD36-17998146D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95878" y="4503999"/>
            <a:ext cx="8452005" cy="48381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B4DD1CF-364C-6F46-BCE5-2169AE16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98238" cy="14594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094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45BDD3-1A9E-F648-95FA-6F2F7556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98238" cy="14594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268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CABCB-53D2-2848-96D0-2209714C4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881" y="3759413"/>
            <a:ext cx="17198238" cy="5567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AC2D8B6F-598E-8249-89D1-C6BBA7F3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98238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F70C31-5F59-4D46-8052-4E0D39FFB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9704541"/>
            <a:ext cx="18288000" cy="58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4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51" r:id="rId5"/>
    <p:sldLayoutId id="2147483650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61" r:id="rId1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4BF3-8D71-FC41-9B7C-67362AE15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81" y="3207938"/>
            <a:ext cx="17198238" cy="3153105"/>
          </a:xfrm>
        </p:spPr>
        <p:txBody>
          <a:bodyPr>
            <a:normAutofit/>
          </a:bodyPr>
          <a:lstStyle/>
          <a:p>
            <a:r>
              <a:rPr lang="en-GB" sz="6600" dirty="0"/>
              <a:t>Causal Loop Diagrams – part 2</a:t>
            </a:r>
            <a:br>
              <a:rPr lang="en-GB" sz="6600" dirty="0"/>
            </a:br>
            <a:r>
              <a:rPr lang="en-GB" sz="6600" dirty="0"/>
              <a:t> </a:t>
            </a:r>
            <a:r>
              <a:rPr lang="en-GB" sz="4000" dirty="0"/>
              <a:t>Visualising connections between parts of systems </a:t>
            </a:r>
            <a:br>
              <a:rPr lang="en-GB" sz="6600" dirty="0"/>
            </a:br>
            <a:r>
              <a:rPr lang="en-US" sz="4800" dirty="0"/>
              <a:t> </a:t>
            </a:r>
            <a:endParaRPr lang="en-GB" sz="66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2652966-0829-4244-ABC0-F1A8CC7C3184}"/>
              </a:ext>
            </a:extLst>
          </p:cNvPr>
          <p:cNvSpPr>
            <a:spLocks noGrp="1"/>
          </p:cNvSpPr>
          <p:nvPr/>
        </p:nvSpPr>
        <p:spPr>
          <a:xfrm>
            <a:off x="544881" y="6752723"/>
            <a:ext cx="17198238" cy="1455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600" dirty="0"/>
              <a:t>Freya Ivy Palmer, Avanthika Kamath, Imali Manikarachchige, Craig Hutton</a:t>
            </a:r>
          </a:p>
          <a:p>
            <a:endParaRPr lang="en-GB" dirty="0"/>
          </a:p>
          <a:p>
            <a:r>
              <a:rPr lang="en-GB" sz="5100" dirty="0"/>
              <a:t>Full resource, see:</a:t>
            </a:r>
            <a:r>
              <a:rPr lang="en-US" sz="5100" dirty="0"/>
              <a:t> https://www.ncrm.ac.uk/resources/online/all/?id=20845</a:t>
            </a:r>
          </a:p>
          <a:p>
            <a:endParaRPr lang="en-GB" sz="51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58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C1C3-91EB-E7AC-08A2-00086F84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375026"/>
            <a:ext cx="17198238" cy="1459488"/>
          </a:xfrm>
        </p:spPr>
        <p:txBody>
          <a:bodyPr/>
          <a:lstStyle/>
          <a:p>
            <a:r>
              <a:rPr lang="en-GB" dirty="0"/>
              <a:t>Expanding the CLD – Environmental pillar</a:t>
            </a:r>
          </a:p>
        </p:txBody>
      </p:sp>
      <p:pic>
        <p:nvPicPr>
          <p:cNvPr id="4" name="Picture 3" descr="A close-up of a map&#10;&#10;Description automatically generated">
            <a:extLst>
              <a:ext uri="{FF2B5EF4-FFF2-40B4-BE49-F238E27FC236}">
                <a16:creationId xmlns:a16="http://schemas.microsoft.com/office/drawing/2014/main" id="{262F73B9-9795-E0BF-EB6C-AE1BED5635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04" t="25514" r="22416" b="33004"/>
          <a:stretch/>
        </p:blipFill>
        <p:spPr>
          <a:xfrm>
            <a:off x="438286" y="1598700"/>
            <a:ext cx="17411428" cy="7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1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C1C3-91EB-E7AC-08A2-00086F84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406714"/>
            <a:ext cx="17198238" cy="1200860"/>
          </a:xfrm>
        </p:spPr>
        <p:txBody>
          <a:bodyPr/>
          <a:lstStyle/>
          <a:p>
            <a:r>
              <a:rPr lang="en-GB" dirty="0"/>
              <a:t>Expanding the CLD – Social pillar</a:t>
            </a:r>
          </a:p>
        </p:txBody>
      </p:sp>
      <p:pic>
        <p:nvPicPr>
          <p:cNvPr id="4" name="Picture 3" descr="A diagram of a diagram of a variety of objects&#10;&#10;Description automatically generated with medium confidence">
            <a:extLst>
              <a:ext uri="{FF2B5EF4-FFF2-40B4-BE49-F238E27FC236}">
                <a16:creationId xmlns:a16="http://schemas.microsoft.com/office/drawing/2014/main" id="{5BBD481E-2C42-8AE2-1B7E-B78952B670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90" t="22551" r="8799" b="12592"/>
          <a:stretch/>
        </p:blipFill>
        <p:spPr>
          <a:xfrm>
            <a:off x="2329584" y="1522160"/>
            <a:ext cx="13628831" cy="7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C1C3-91EB-E7AC-08A2-00086F84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389778"/>
            <a:ext cx="17198238" cy="1356249"/>
          </a:xfrm>
        </p:spPr>
        <p:txBody>
          <a:bodyPr/>
          <a:lstStyle/>
          <a:p>
            <a:r>
              <a:rPr lang="en-GB" dirty="0"/>
              <a:t>Expanding the CLD – Economic pillar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20C180-E0D3-5AB7-F66D-F5581077277A}"/>
              </a:ext>
            </a:extLst>
          </p:cNvPr>
          <p:cNvGrpSpPr/>
          <p:nvPr/>
        </p:nvGrpSpPr>
        <p:grpSpPr>
          <a:xfrm>
            <a:off x="4706164" y="1468967"/>
            <a:ext cx="10110503" cy="8099949"/>
            <a:chOff x="4706164" y="1468967"/>
            <a:chExt cx="10110503" cy="8099949"/>
          </a:xfrm>
        </p:grpSpPr>
        <p:pic>
          <p:nvPicPr>
            <p:cNvPr id="4" name="Picture 3" descr="A diagram of a person's brain&#10;&#10;Description automatically generated with medium confidence">
              <a:extLst>
                <a:ext uri="{FF2B5EF4-FFF2-40B4-BE49-F238E27FC236}">
                  <a16:creationId xmlns:a16="http://schemas.microsoft.com/office/drawing/2014/main" id="{0B46E909-DB56-8C7B-D55C-6D768A9C84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031" r="11242" b="3789"/>
            <a:stretch/>
          </p:blipFill>
          <p:spPr>
            <a:xfrm>
              <a:off x="4706164" y="1468967"/>
              <a:ext cx="9282071" cy="79200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E9061EF-3D3A-DFCC-F91A-F2EEA760624B}"/>
                </a:ext>
              </a:extLst>
            </p:cNvPr>
            <p:cNvSpPr/>
            <p:nvPr/>
          </p:nvSpPr>
          <p:spPr>
            <a:xfrm>
              <a:off x="12649200" y="8212667"/>
              <a:ext cx="2167467" cy="135624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3554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C1C3-91EB-E7AC-08A2-00086F84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389769"/>
            <a:ext cx="17198238" cy="1144064"/>
          </a:xfrm>
        </p:spPr>
        <p:txBody>
          <a:bodyPr/>
          <a:lstStyle/>
          <a:p>
            <a:r>
              <a:rPr lang="en-GB" dirty="0"/>
              <a:t>Expanding the CLD – Regulation</a:t>
            </a:r>
          </a:p>
        </p:txBody>
      </p:sp>
      <p:pic>
        <p:nvPicPr>
          <p:cNvPr id="4" name="Picture 3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B5B11ED7-9D0B-A3FF-C626-E1A3AC5E4F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52" t="5596" b="5844"/>
          <a:stretch/>
        </p:blipFill>
        <p:spPr>
          <a:xfrm>
            <a:off x="3714875" y="1354665"/>
            <a:ext cx="10858249" cy="7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0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C1C3-91EB-E7AC-08A2-00086F84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389770"/>
            <a:ext cx="17198238" cy="1459488"/>
          </a:xfrm>
        </p:spPr>
        <p:txBody>
          <a:bodyPr/>
          <a:lstStyle/>
          <a:p>
            <a:r>
              <a:rPr lang="en-GB" dirty="0"/>
              <a:t>Expanding the CLD – Tipping point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9B0AB3-3894-83A9-8DF3-DD77FC5FEC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65" t="3789"/>
          <a:stretch/>
        </p:blipFill>
        <p:spPr>
          <a:xfrm>
            <a:off x="4135721" y="1701774"/>
            <a:ext cx="10016558" cy="7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F6D97-56DC-539C-5613-A2ED1E62B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118" y="1205565"/>
            <a:ext cx="8418668" cy="1029387"/>
          </a:xfrm>
        </p:spPr>
        <p:txBody>
          <a:bodyPr/>
          <a:lstStyle/>
          <a:p>
            <a:r>
              <a:rPr lang="en-GB" dirty="0"/>
              <a:t>Positives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98831-BC55-E051-4632-DDC34846F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118" y="2441433"/>
            <a:ext cx="7202785" cy="4838121"/>
          </a:xfrm>
        </p:spPr>
        <p:txBody>
          <a:bodyPr>
            <a:normAutofit/>
          </a:bodyPr>
          <a:lstStyle/>
          <a:p>
            <a:r>
              <a:rPr lang="en-GB" dirty="0"/>
              <a:t>Can make better informed choices</a:t>
            </a:r>
          </a:p>
          <a:p>
            <a:r>
              <a:rPr lang="en-GB" dirty="0"/>
              <a:t>Can involve stakeholders in the CLD design process</a:t>
            </a:r>
          </a:p>
          <a:p>
            <a:r>
              <a:rPr lang="en-GB" dirty="0"/>
              <a:t>Useful for interdisciplinary projects – can categorise qualitative data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478CF-0843-F9BC-8FBF-F3CCC061C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98387" y="1205565"/>
            <a:ext cx="8452005" cy="1029387"/>
          </a:xfrm>
        </p:spPr>
        <p:txBody>
          <a:bodyPr/>
          <a:lstStyle/>
          <a:p>
            <a:r>
              <a:rPr lang="en-GB" dirty="0"/>
              <a:t>Considerations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A706DC-16CE-E051-53B0-2A7297741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98387" y="2441433"/>
            <a:ext cx="9205769" cy="5788171"/>
          </a:xfrm>
        </p:spPr>
        <p:txBody>
          <a:bodyPr>
            <a:normAutofit/>
          </a:bodyPr>
          <a:lstStyle/>
          <a:p>
            <a:r>
              <a:rPr lang="en-GB" dirty="0"/>
              <a:t>Systems can get messy</a:t>
            </a:r>
          </a:p>
          <a:p>
            <a:r>
              <a:rPr lang="en-GB" dirty="0"/>
              <a:t>Iterative process</a:t>
            </a:r>
          </a:p>
          <a:p>
            <a:r>
              <a:rPr lang="en-GB" dirty="0"/>
              <a:t>Can be subjective to creator of the CLD</a:t>
            </a:r>
          </a:p>
          <a:p>
            <a:r>
              <a:rPr lang="en-GB" dirty="0"/>
              <a:t>Making process can be more informative than the final diagram</a:t>
            </a:r>
          </a:p>
          <a:p>
            <a:r>
              <a:rPr lang="en-GB" dirty="0"/>
              <a:t>Can be hard to verify the significance of connections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AF57790-E11E-1B74-4A9C-423BB780D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423653"/>
            <a:ext cx="17198238" cy="1459488"/>
          </a:xfrm>
        </p:spPr>
        <p:txBody>
          <a:bodyPr/>
          <a:lstStyle/>
          <a:p>
            <a:r>
              <a:rPr lang="en-GB" dirty="0"/>
              <a:t>Reflecting on a CLD building process</a:t>
            </a:r>
          </a:p>
        </p:txBody>
      </p:sp>
    </p:spTree>
    <p:extLst>
      <p:ext uri="{BB962C8B-B14F-4D97-AF65-F5344CB8AC3E}">
        <p14:creationId xmlns:p14="http://schemas.microsoft.com/office/powerpoint/2010/main" val="402409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90597-8987-5916-9923-181B70F9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2" y="576043"/>
            <a:ext cx="6613157" cy="1572221"/>
          </a:xfrm>
        </p:spPr>
        <p:txBody>
          <a:bodyPr/>
          <a:lstStyle/>
          <a:p>
            <a:r>
              <a:rPr lang="en-GB" dirty="0"/>
              <a:t>Possible further advancements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59E81-5F7D-BE67-2054-FAD27B352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882" y="3209414"/>
            <a:ext cx="6613157" cy="54213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System dynamic modelling </a:t>
            </a:r>
            <a:endParaRPr lang="en-GB" sz="3600" dirty="0"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Behaviour over time graphs</a:t>
            </a:r>
            <a:endParaRPr lang="en-GB" sz="3600" dirty="0"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Simulation test</a:t>
            </a:r>
            <a:endParaRPr lang="en-GB" sz="3600" dirty="0"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4404B-10BA-C09B-3F30-AF6AFAA3F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864716"/>
            <a:ext cx="6147695" cy="349974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0758DFC-D738-AA9E-2D1B-1C94BF67D18B}"/>
              </a:ext>
            </a:extLst>
          </p:cNvPr>
          <p:cNvGrpSpPr/>
          <p:nvPr/>
        </p:nvGrpSpPr>
        <p:grpSpPr>
          <a:xfrm>
            <a:off x="10130937" y="4364458"/>
            <a:ext cx="4599457" cy="4730993"/>
            <a:chOff x="10130937" y="4969138"/>
            <a:chExt cx="4599457" cy="473099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ADE12E5-DFF1-C5EC-50B2-26646E347C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020" b="9620"/>
            <a:stretch/>
          </p:blipFill>
          <p:spPr>
            <a:xfrm>
              <a:off x="10515600" y="4969139"/>
              <a:ext cx="4067743" cy="398313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458366-53CE-8588-5CFE-E7F329C45E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91272"/>
            <a:stretch/>
          </p:blipFill>
          <p:spPr>
            <a:xfrm rot="16200000">
              <a:off x="7957772" y="7142303"/>
              <a:ext cx="4730993" cy="38466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076ECA5-1B02-4FAC-ECC5-0D45459E1A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84813"/>
            <a:stretch/>
          </p:blipFill>
          <p:spPr>
            <a:xfrm rot="5400000">
              <a:off x="12167573" y="7122487"/>
              <a:ext cx="718516" cy="4407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795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2DE1CC-6C8C-4027-9712-5F5758E9770C}"/>
              </a:ext>
            </a:extLst>
          </p:cNvPr>
          <p:cNvSpPr txBox="1"/>
          <p:nvPr/>
        </p:nvSpPr>
        <p:spPr>
          <a:xfrm>
            <a:off x="0" y="5396957"/>
            <a:ext cx="182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www.ncrm.ac.uk</a:t>
            </a:r>
          </a:p>
        </p:txBody>
      </p:sp>
    </p:spTree>
    <p:extLst>
      <p:ext uri="{BB962C8B-B14F-4D97-AF65-F5344CB8AC3E}">
        <p14:creationId xmlns:p14="http://schemas.microsoft.com/office/powerpoint/2010/main" val="29792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NCRM">
      <a:dk1>
        <a:srgbClr val="545860"/>
      </a:dk1>
      <a:lt1>
        <a:srgbClr val="FFFFFF"/>
      </a:lt1>
      <a:dk2>
        <a:srgbClr val="545860"/>
      </a:dk2>
      <a:lt2>
        <a:srgbClr val="E7E6E6"/>
      </a:lt2>
      <a:accent1>
        <a:srgbClr val="5BC3F5"/>
      </a:accent1>
      <a:accent2>
        <a:srgbClr val="3A5CB7"/>
      </a:accent2>
      <a:accent3>
        <a:srgbClr val="FFB653"/>
      </a:accent3>
      <a:accent4>
        <a:srgbClr val="E56B59"/>
      </a:accent4>
      <a:accent5>
        <a:srgbClr val="545860"/>
      </a:accent5>
      <a:accent6>
        <a:srgbClr val="E7E6E6"/>
      </a:accent6>
      <a:hlink>
        <a:srgbClr val="3A5CB7"/>
      </a:hlink>
      <a:folHlink>
        <a:srgbClr val="E56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600451-2323-8640-8B92-977B474FAEB6}" vid="{1B9421E0-F233-9642-B89D-3A95E4A52F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9815</TotalTime>
  <Words>543</Words>
  <Application>Microsoft Office PowerPoint</Application>
  <PresentationFormat>Custom</PresentationFormat>
  <Paragraphs>56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Causal Loop Diagrams – part 2  Visualising connections between parts of systems   </vt:lpstr>
      <vt:lpstr>Expanding the CLD – Environmental pillar</vt:lpstr>
      <vt:lpstr>Expanding the CLD – Social pillar</vt:lpstr>
      <vt:lpstr>Expanding the CLD – Economic pillar</vt:lpstr>
      <vt:lpstr>Expanding the CLD – Regulation</vt:lpstr>
      <vt:lpstr>Expanding the CLD – Tipping point</vt:lpstr>
      <vt:lpstr>Reflecting on a CLD building process</vt:lpstr>
      <vt:lpstr>Possible further advancements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Blunt</dc:creator>
  <cp:lastModifiedBy>Gil Dekel</cp:lastModifiedBy>
  <cp:revision>38</cp:revision>
  <dcterms:created xsi:type="dcterms:W3CDTF">2020-05-12T14:44:09Z</dcterms:created>
  <dcterms:modified xsi:type="dcterms:W3CDTF">2024-09-04T07:56:08Z</dcterms:modified>
</cp:coreProperties>
</file>